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934200" cy="9220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50">
          <p15:clr>
            <a:srgbClr val="A4A3A4"/>
          </p15:clr>
        </p15:guide>
        <p15:guide id="2" orient="horz" pos="3878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iqAJJ+cCWLElt5V0yBZcVr1AP3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50" orient="horz"/>
        <p:guide pos="3878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27775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93700" y="692150"/>
            <a:ext cx="61468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393700" y="692150"/>
            <a:ext cx="61468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393700" y="692150"/>
            <a:ext cx="61468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 txBox="1"/>
          <p:nvPr>
            <p:ph idx="12" type="sldNum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10:notes"/>
          <p:cNvSpPr txBox="1"/>
          <p:nvPr>
            <p:ph idx="10" type="dt"/>
          </p:nvPr>
        </p:nvSpPr>
        <p:spPr>
          <a:xfrm>
            <a:off x="3927775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0:notes"/>
          <p:cNvSpPr txBox="1"/>
          <p:nvPr>
            <p:ph idx="11" type="ftr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Mike and Renee Child Institute for Innovation and Entrepreneurship </a:t>
            </a:r>
            <a:endParaRPr/>
          </a:p>
        </p:txBody>
      </p:sp>
      <p:sp>
        <p:nvSpPr>
          <p:cNvPr id="207" name="Google Shape;207;p10:notes"/>
          <p:cNvSpPr txBox="1"/>
          <p:nvPr>
            <p:ph idx="3" type="hdr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 Entrepreneurship Academy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393700" y="692150"/>
            <a:ext cx="61468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 txBox="1"/>
          <p:nvPr>
            <p:ph idx="12" type="sldNum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1:notes"/>
          <p:cNvSpPr txBox="1"/>
          <p:nvPr>
            <p:ph idx="10" type="dt"/>
          </p:nvPr>
        </p:nvSpPr>
        <p:spPr>
          <a:xfrm>
            <a:off x="3927775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11:notes"/>
          <p:cNvSpPr txBox="1"/>
          <p:nvPr>
            <p:ph idx="11" type="ftr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Mike and Renee Child Institute for Innovation and Entrepreneurship </a:t>
            </a:r>
            <a:endParaRPr/>
          </a:p>
        </p:txBody>
      </p:sp>
      <p:sp>
        <p:nvSpPr>
          <p:cNvPr id="220" name="Google Shape;220;p11:notes"/>
          <p:cNvSpPr txBox="1"/>
          <p:nvPr>
            <p:ph idx="3" type="hdr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 Entrepreneurship Academy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393700" y="692150"/>
            <a:ext cx="61468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 txBox="1"/>
          <p:nvPr>
            <p:ph idx="12" type="sldNum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12:notes"/>
          <p:cNvSpPr txBox="1"/>
          <p:nvPr>
            <p:ph idx="10" type="dt"/>
          </p:nvPr>
        </p:nvSpPr>
        <p:spPr>
          <a:xfrm>
            <a:off x="3927775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2:notes"/>
          <p:cNvSpPr txBox="1"/>
          <p:nvPr>
            <p:ph idx="11" type="ftr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Mike and Renee Child Institute for Innovation and Entrepreneurship </a:t>
            </a:r>
            <a:endParaRPr/>
          </a:p>
        </p:txBody>
      </p:sp>
      <p:sp>
        <p:nvSpPr>
          <p:cNvPr id="233" name="Google Shape;233;p12:notes"/>
          <p:cNvSpPr txBox="1"/>
          <p:nvPr>
            <p:ph idx="3" type="hdr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 Entrepreneurship Academy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393700" y="692150"/>
            <a:ext cx="61468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p13:notes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3:notes"/>
          <p:cNvSpPr txBox="1"/>
          <p:nvPr>
            <p:ph idx="12" type="sldNum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13:notes"/>
          <p:cNvSpPr txBox="1"/>
          <p:nvPr>
            <p:ph idx="10" type="dt"/>
          </p:nvPr>
        </p:nvSpPr>
        <p:spPr>
          <a:xfrm>
            <a:off x="3927775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13:notes"/>
          <p:cNvSpPr txBox="1"/>
          <p:nvPr>
            <p:ph idx="11" type="ftr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Mike and Renee Child Institute for Innovation and Entrepreneurship </a:t>
            </a:r>
            <a:endParaRPr/>
          </a:p>
        </p:txBody>
      </p:sp>
      <p:sp>
        <p:nvSpPr>
          <p:cNvPr id="246" name="Google Shape;246;p13:notes"/>
          <p:cNvSpPr txBox="1"/>
          <p:nvPr>
            <p:ph idx="3" type="hdr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 Entrepreneurship Academy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/>
          <p:nvPr>
            <p:ph idx="2" type="sldImg"/>
          </p:nvPr>
        </p:nvSpPr>
        <p:spPr>
          <a:xfrm>
            <a:off x="393700" y="692150"/>
            <a:ext cx="61468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p14:notes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4:notes"/>
          <p:cNvSpPr txBox="1"/>
          <p:nvPr>
            <p:ph idx="12" type="sldNum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14:notes"/>
          <p:cNvSpPr txBox="1"/>
          <p:nvPr>
            <p:ph idx="10" type="dt"/>
          </p:nvPr>
        </p:nvSpPr>
        <p:spPr>
          <a:xfrm>
            <a:off x="3927775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14:notes"/>
          <p:cNvSpPr txBox="1"/>
          <p:nvPr>
            <p:ph idx="11" type="ftr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Mike and Renee Child Institute for Innovation and Entrepreneurship </a:t>
            </a:r>
            <a:endParaRPr/>
          </a:p>
        </p:txBody>
      </p:sp>
      <p:sp>
        <p:nvSpPr>
          <p:cNvPr id="259" name="Google Shape;259;p14:notes"/>
          <p:cNvSpPr txBox="1"/>
          <p:nvPr>
            <p:ph idx="3" type="hdr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 Entrepreneurship Academy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393700" y="692150"/>
            <a:ext cx="61468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2:notes"/>
          <p:cNvSpPr txBox="1"/>
          <p:nvPr>
            <p:ph idx="10" type="dt"/>
          </p:nvPr>
        </p:nvSpPr>
        <p:spPr>
          <a:xfrm>
            <a:off x="3927775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:notes"/>
          <p:cNvSpPr txBox="1"/>
          <p:nvPr>
            <p:ph idx="11" type="ftr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Mike and Renee Child Institute for Innovation and Entrepreneurship </a:t>
            </a:r>
            <a:endParaRPr/>
          </a:p>
        </p:txBody>
      </p:sp>
      <p:sp>
        <p:nvSpPr>
          <p:cNvPr id="101" name="Google Shape;101;p2:notes"/>
          <p:cNvSpPr txBox="1"/>
          <p:nvPr>
            <p:ph idx="3" type="hdr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 Entrepreneurship Academy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393700" y="692150"/>
            <a:ext cx="61468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 txBox="1"/>
          <p:nvPr>
            <p:ph idx="12" type="sldNum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3:notes"/>
          <p:cNvSpPr txBox="1"/>
          <p:nvPr>
            <p:ph idx="10" type="dt"/>
          </p:nvPr>
        </p:nvSpPr>
        <p:spPr>
          <a:xfrm>
            <a:off x="3927775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3:notes"/>
          <p:cNvSpPr txBox="1"/>
          <p:nvPr>
            <p:ph idx="11" type="ftr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Mike and Renee Child Institute for Innovation and Entrepreneurship </a:t>
            </a:r>
            <a:endParaRPr/>
          </a:p>
        </p:txBody>
      </p:sp>
      <p:sp>
        <p:nvSpPr>
          <p:cNvPr id="116" name="Google Shape;116;p3:notes"/>
          <p:cNvSpPr txBox="1"/>
          <p:nvPr>
            <p:ph idx="3" type="hdr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 Entrepreneurship Academy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393700" y="692150"/>
            <a:ext cx="61468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 txBox="1"/>
          <p:nvPr>
            <p:ph idx="12" type="sldNum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4:notes"/>
          <p:cNvSpPr txBox="1"/>
          <p:nvPr>
            <p:ph idx="10" type="dt"/>
          </p:nvPr>
        </p:nvSpPr>
        <p:spPr>
          <a:xfrm>
            <a:off x="3927775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4:notes"/>
          <p:cNvSpPr txBox="1"/>
          <p:nvPr>
            <p:ph idx="11" type="ftr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Mike and Renee Child Institute for Innovation and Entrepreneurship </a:t>
            </a:r>
            <a:endParaRPr/>
          </a:p>
        </p:txBody>
      </p:sp>
      <p:sp>
        <p:nvSpPr>
          <p:cNvPr id="129" name="Google Shape;129;p4:notes"/>
          <p:cNvSpPr txBox="1"/>
          <p:nvPr>
            <p:ph idx="3" type="hdr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 Entrepreneurship Academy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/>
          <p:nvPr>
            <p:ph idx="2" type="sldImg"/>
          </p:nvPr>
        </p:nvSpPr>
        <p:spPr>
          <a:xfrm>
            <a:off x="393700" y="692150"/>
            <a:ext cx="61468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 txBox="1"/>
          <p:nvPr>
            <p:ph idx="12" type="sldNum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5:notes"/>
          <p:cNvSpPr txBox="1"/>
          <p:nvPr>
            <p:ph idx="10" type="dt"/>
          </p:nvPr>
        </p:nvSpPr>
        <p:spPr>
          <a:xfrm>
            <a:off x="3927775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5:notes"/>
          <p:cNvSpPr txBox="1"/>
          <p:nvPr>
            <p:ph idx="11" type="ftr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Mike and Renee Child Institute for Innovation and Entrepreneurship </a:t>
            </a:r>
            <a:endParaRPr/>
          </a:p>
        </p:txBody>
      </p:sp>
      <p:sp>
        <p:nvSpPr>
          <p:cNvPr id="142" name="Google Shape;142;p5:notes"/>
          <p:cNvSpPr txBox="1"/>
          <p:nvPr>
            <p:ph idx="3" type="hdr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 Entrepreneurship Academy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/>
          <p:nvPr>
            <p:ph idx="2" type="sldImg"/>
          </p:nvPr>
        </p:nvSpPr>
        <p:spPr>
          <a:xfrm>
            <a:off x="393700" y="692150"/>
            <a:ext cx="61468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 txBox="1"/>
          <p:nvPr>
            <p:ph idx="12" type="sldNum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6:notes"/>
          <p:cNvSpPr txBox="1"/>
          <p:nvPr>
            <p:ph idx="10" type="dt"/>
          </p:nvPr>
        </p:nvSpPr>
        <p:spPr>
          <a:xfrm>
            <a:off x="3927775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6:notes"/>
          <p:cNvSpPr txBox="1"/>
          <p:nvPr>
            <p:ph idx="11" type="ftr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Mike and Renee Child Institute for Innovation and Entrepreneurship </a:t>
            </a:r>
            <a:endParaRPr/>
          </a:p>
        </p:txBody>
      </p:sp>
      <p:sp>
        <p:nvSpPr>
          <p:cNvPr id="155" name="Google Shape;155;p6:notes"/>
          <p:cNvSpPr txBox="1"/>
          <p:nvPr>
            <p:ph idx="3" type="hdr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 Entrepreneurship Academy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/>
          <p:nvPr>
            <p:ph idx="2" type="sldImg"/>
          </p:nvPr>
        </p:nvSpPr>
        <p:spPr>
          <a:xfrm>
            <a:off x="393700" y="692150"/>
            <a:ext cx="61468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 txBox="1"/>
          <p:nvPr>
            <p:ph idx="12" type="sldNum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7:notes"/>
          <p:cNvSpPr txBox="1"/>
          <p:nvPr>
            <p:ph idx="10" type="dt"/>
          </p:nvPr>
        </p:nvSpPr>
        <p:spPr>
          <a:xfrm>
            <a:off x="3927775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7:notes"/>
          <p:cNvSpPr txBox="1"/>
          <p:nvPr>
            <p:ph idx="11" type="ftr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Mike and Renee Child Institute for Innovation and Entrepreneurship </a:t>
            </a:r>
            <a:endParaRPr/>
          </a:p>
        </p:txBody>
      </p:sp>
      <p:sp>
        <p:nvSpPr>
          <p:cNvPr id="168" name="Google Shape;168;p7:notes"/>
          <p:cNvSpPr txBox="1"/>
          <p:nvPr>
            <p:ph idx="3" type="hdr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 Entrepreneurship Academy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/>
          <p:nvPr>
            <p:ph idx="2" type="sldImg"/>
          </p:nvPr>
        </p:nvSpPr>
        <p:spPr>
          <a:xfrm>
            <a:off x="393700" y="692150"/>
            <a:ext cx="61468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 txBox="1"/>
          <p:nvPr>
            <p:ph idx="12" type="sldNum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8:notes"/>
          <p:cNvSpPr txBox="1"/>
          <p:nvPr>
            <p:ph idx="10" type="dt"/>
          </p:nvPr>
        </p:nvSpPr>
        <p:spPr>
          <a:xfrm>
            <a:off x="3927775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8:notes"/>
          <p:cNvSpPr txBox="1"/>
          <p:nvPr>
            <p:ph idx="11" type="ftr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Mike and Renee Child Institute for Innovation and Entrepreneurship </a:t>
            </a:r>
            <a:endParaRPr/>
          </a:p>
        </p:txBody>
      </p:sp>
      <p:sp>
        <p:nvSpPr>
          <p:cNvPr id="181" name="Google Shape;181;p8:notes"/>
          <p:cNvSpPr txBox="1"/>
          <p:nvPr>
            <p:ph idx="3" type="hdr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 Entrepreneurship Academy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/>
          <p:nvPr>
            <p:ph idx="2" type="sldImg"/>
          </p:nvPr>
        </p:nvSpPr>
        <p:spPr>
          <a:xfrm>
            <a:off x="393700" y="692150"/>
            <a:ext cx="61468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 txBox="1"/>
          <p:nvPr>
            <p:ph idx="12" type="sldNum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9:notes"/>
          <p:cNvSpPr txBox="1"/>
          <p:nvPr>
            <p:ph idx="10" type="dt"/>
          </p:nvPr>
        </p:nvSpPr>
        <p:spPr>
          <a:xfrm>
            <a:off x="3927775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9:notes"/>
          <p:cNvSpPr txBox="1"/>
          <p:nvPr>
            <p:ph idx="11" type="ftr"/>
          </p:nvPr>
        </p:nvSpPr>
        <p:spPr>
          <a:xfrm>
            <a:off x="0" y="875759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b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© Mike and Renee Child Institute for Innovation and Entrepreneurship </a:t>
            </a:r>
            <a:endParaRPr/>
          </a:p>
        </p:txBody>
      </p:sp>
      <p:sp>
        <p:nvSpPr>
          <p:cNvPr id="194" name="Google Shape;194;p9:notes"/>
          <p:cNvSpPr txBox="1"/>
          <p:nvPr>
            <p:ph idx="3" type="hdr"/>
          </p:nvPr>
        </p:nvSpPr>
        <p:spPr>
          <a:xfrm>
            <a:off x="0" y="0"/>
            <a:ext cx="3004820" cy="461010"/>
          </a:xfrm>
          <a:prstGeom prst="rect">
            <a:avLst/>
          </a:prstGeom>
          <a:noFill/>
          <a:ln>
            <a:noFill/>
          </a:ln>
        </p:spPr>
        <p:txBody>
          <a:bodyPr anchorCtr="0" anchor="t" bIns="46125" lIns="92275" spcFirstLastPara="1" rIns="92275" wrap="square" tIns="46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 Entrepreneurship Academy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-4200" y="-45650"/>
            <a:ext cx="12196200" cy="5906700"/>
          </a:xfrm>
          <a:prstGeom prst="rect">
            <a:avLst/>
          </a:prstGeom>
          <a:gradFill>
            <a:gsLst>
              <a:gs pos="0">
                <a:srgbClr val="F8F8F8"/>
              </a:gs>
              <a:gs pos="50000">
                <a:srgbClr val="D6D6D6"/>
              </a:gs>
              <a:gs pos="100000">
                <a:srgbClr val="F8F8F8"/>
              </a:gs>
            </a:gsLst>
            <a:lin ang="2700000" scaled="0"/>
          </a:gra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6"/>
          <p:cNvPicPr preferRelativeResize="0"/>
          <p:nvPr/>
        </p:nvPicPr>
        <p:blipFill rotWithShape="1">
          <a:blip r:embed="rId2">
            <a:alphaModFix/>
          </a:blip>
          <a:srcRect b="64587" l="-35" r="553" t="363"/>
          <a:stretch/>
        </p:blipFill>
        <p:spPr>
          <a:xfrm>
            <a:off x="0" y="1665026"/>
            <a:ext cx="12192000" cy="273304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6"/>
          <p:cNvSpPr txBox="1"/>
          <p:nvPr>
            <p:ph type="ctrTitle"/>
          </p:nvPr>
        </p:nvSpPr>
        <p:spPr>
          <a:xfrm>
            <a:off x="958850" y="2190751"/>
            <a:ext cx="7941733" cy="1122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subTitle"/>
          </p:nvPr>
        </p:nvSpPr>
        <p:spPr>
          <a:xfrm>
            <a:off x="958850" y="3436938"/>
            <a:ext cx="7941733" cy="512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None/>
              <a:defRPr b="0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8pPr>
            <a:lvl9pPr lvl="8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9pPr>
          </a:lstStyle>
          <a:p/>
        </p:txBody>
      </p:sp>
      <p:pic>
        <p:nvPicPr>
          <p:cNvPr id="23" name="Google Shape;23;p16"/>
          <p:cNvPicPr preferRelativeResize="0"/>
          <p:nvPr/>
        </p:nvPicPr>
        <p:blipFill rotWithShape="1">
          <a:blip r:embed="rId3">
            <a:alphaModFix/>
          </a:blip>
          <a:srcRect b="-25237" l="-3445" r="36286" t="48082"/>
          <a:stretch/>
        </p:blipFill>
        <p:spPr>
          <a:xfrm>
            <a:off x="-642315" y="1665025"/>
            <a:ext cx="12834315" cy="412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5"/>
          <p:cNvSpPr txBox="1"/>
          <p:nvPr>
            <p:ph idx="11" type="ftr"/>
          </p:nvPr>
        </p:nvSpPr>
        <p:spPr>
          <a:xfrm>
            <a:off x="9994901" y="6408738"/>
            <a:ext cx="17907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" type="body"/>
          </p:nvPr>
        </p:nvSpPr>
        <p:spPr>
          <a:xfrm rot="5400000">
            <a:off x="3704432" y="-1923256"/>
            <a:ext cx="4795838" cy="11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8pPr>
            <a:lvl9pPr indent="-342900" lvl="8" marL="41148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1" type="ftr"/>
          </p:nvPr>
        </p:nvSpPr>
        <p:spPr>
          <a:xfrm>
            <a:off x="9994901" y="6408738"/>
            <a:ext cx="17907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7"/>
          <p:cNvPicPr preferRelativeResize="0"/>
          <p:nvPr/>
        </p:nvPicPr>
        <p:blipFill rotWithShape="1">
          <a:blip r:embed="rId2">
            <a:alphaModFix/>
          </a:blip>
          <a:srcRect b="5309" l="4499" r="60670" t="0"/>
          <a:stretch/>
        </p:blipFill>
        <p:spPr>
          <a:xfrm>
            <a:off x="8945034" y="1100473"/>
            <a:ext cx="3246966" cy="575752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7"/>
          <p:cNvSpPr txBox="1"/>
          <p:nvPr>
            <p:ph type="title"/>
          </p:nvPr>
        </p:nvSpPr>
        <p:spPr>
          <a:xfrm rot="5400000">
            <a:off x="8100498" y="2320409"/>
            <a:ext cx="4529639" cy="2840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" type="body"/>
          </p:nvPr>
        </p:nvSpPr>
        <p:spPr>
          <a:xfrm rot="5400000">
            <a:off x="2203352" y="-532969"/>
            <a:ext cx="4754229" cy="8322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8pPr>
            <a:lvl9pPr indent="-342900" lvl="8" marL="41148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9994901" y="6408738"/>
            <a:ext cx="17907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lien Master" showMasterSp="0">
  <p:cSld name="Folien Mast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81" name="Google Shape;8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6400" y="5943601"/>
            <a:ext cx="4572000" cy="79216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8"/>
          <p:cNvSpPr txBox="1"/>
          <p:nvPr>
            <p:ph type="title"/>
          </p:nvPr>
        </p:nvSpPr>
        <p:spPr>
          <a:xfrm>
            <a:off x="918633" y="50800"/>
            <a:ext cx="9601200" cy="13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showMasterSp="0" type="tx">
  <p:cSld name="TITLE_AND_BOD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1125" lIns="82275" spcFirstLastPara="1" rIns="82275" wrap="square" tIns="41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85" name="Google Shape;8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6400" y="5943601"/>
            <a:ext cx="4572000" cy="79216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9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" type="body"/>
          </p:nvPr>
        </p:nvSpPr>
        <p:spPr>
          <a:xfrm>
            <a:off x="977900" y="1511300"/>
            <a:ext cx="10684933" cy="32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Char char="▪"/>
              <a:defRPr/>
            </a:lvl1pPr>
            <a:lvl2pPr indent="-3810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–"/>
              <a:defRPr sz="2400"/>
            </a:lvl2pPr>
            <a:lvl3pPr indent="-3810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•"/>
              <a:defRPr sz="2400"/>
            </a:lvl3pPr>
            <a:lvl4pPr indent="-3810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–"/>
              <a:defRPr sz="2400"/>
            </a:lvl4pPr>
            <a:lvl5pPr indent="-3810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Char char="»"/>
              <a:defRPr sz="24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8pPr>
            <a:lvl9pPr indent="-342900" lvl="8" marL="41148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/>
          <p:nvPr>
            <p:ph type="title"/>
          </p:nvPr>
        </p:nvSpPr>
        <p:spPr>
          <a:xfrm>
            <a:off x="918633" y="50800"/>
            <a:ext cx="9601200" cy="13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400"/>
              <a:buNone/>
              <a:defRPr>
                <a:solidFill>
                  <a:srgbClr val="F8F8F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1" type="ftr"/>
          </p:nvPr>
        </p:nvSpPr>
        <p:spPr>
          <a:xfrm>
            <a:off x="9994901" y="6408738"/>
            <a:ext cx="17907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419101" y="1362075"/>
            <a:ext cx="11366500" cy="479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Noto Sans Symbols"/>
              <a:buChar char="▪"/>
              <a:defRPr b="1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algn="l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600"/>
              <a:buChar char="-"/>
              <a:defRPr sz="1600"/>
            </a:lvl2pPr>
            <a:lvl3pPr indent="-330200" lvl="2" marL="1371600" algn="l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600"/>
              <a:buChar char="-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8pPr>
            <a:lvl9pPr indent="-342900" lvl="8" marL="41148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1" type="ftr"/>
          </p:nvPr>
        </p:nvSpPr>
        <p:spPr>
          <a:xfrm>
            <a:off x="9994901" y="6408738"/>
            <a:ext cx="17907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963084" y="3888284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963084" y="2388096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9994901" y="6408738"/>
            <a:ext cx="17907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6212417" y="1349376"/>
            <a:ext cx="5552016" cy="482282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6F6F6"/>
              </a:gs>
            </a:gsLst>
            <a:lin ang="5400000" scaled="0"/>
          </a:gradFill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72000" lIns="108000" spcFirstLastPara="1" rIns="72000" wrap="square" tIns="108000">
            <a:noAutofit/>
          </a:bodyPr>
          <a:lstStyle/>
          <a:p>
            <a:pPr indent="-76200" lvl="0" marL="1905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/>
          <p:nvPr/>
        </p:nvSpPr>
        <p:spPr>
          <a:xfrm>
            <a:off x="431801" y="1349376"/>
            <a:ext cx="5552017" cy="482282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6F6F6"/>
              </a:gs>
            </a:gsLst>
            <a:lin ang="5400000" scaled="0"/>
          </a:gradFill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72000" lIns="108000" spcFirstLastPara="1" rIns="72000" wrap="square" tIns="108000">
            <a:noAutofit/>
          </a:bodyPr>
          <a:lstStyle/>
          <a:p>
            <a:pPr indent="-76200" lvl="0" marL="1905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0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680850" y="1362469"/>
            <a:ext cx="5319901" cy="4807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b="0" sz="2000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b="0" sz="2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b="0" sz="20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b="0"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b="0" sz="20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 sz="1800"/>
            </a:lvl9pPr>
          </a:lstStyle>
          <a:p/>
        </p:txBody>
      </p:sp>
      <p:sp>
        <p:nvSpPr>
          <p:cNvPr id="40" name="Google Shape;40;p20"/>
          <p:cNvSpPr txBox="1"/>
          <p:nvPr>
            <p:ph idx="2" type="body"/>
          </p:nvPr>
        </p:nvSpPr>
        <p:spPr>
          <a:xfrm>
            <a:off x="6459338" y="1362469"/>
            <a:ext cx="5326263" cy="4807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b="0" sz="2000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b="0" sz="2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  <a:defRPr b="0" sz="20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b="0"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b="0" sz="20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0"/>
              </a:spcAft>
              <a:buSzPts val="1800"/>
              <a:buChar char="🕔"/>
              <a:defRPr sz="1800"/>
            </a:lvl9pPr>
          </a:lstStyle>
          <a:p/>
        </p:txBody>
      </p:sp>
      <p:sp>
        <p:nvSpPr>
          <p:cNvPr id="41" name="Google Shape;41;p20"/>
          <p:cNvSpPr txBox="1"/>
          <p:nvPr>
            <p:ph idx="11" type="ftr"/>
          </p:nvPr>
        </p:nvSpPr>
        <p:spPr>
          <a:xfrm>
            <a:off x="9994901" y="6408738"/>
            <a:ext cx="17907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/>
          <p:nvPr/>
        </p:nvSpPr>
        <p:spPr>
          <a:xfrm>
            <a:off x="6212418" y="1989139"/>
            <a:ext cx="5369983" cy="406442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6F6F6"/>
              </a:gs>
            </a:gsLst>
            <a:lin ang="5400000" scaled="0"/>
          </a:gradFill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72000" lIns="108000" spcFirstLastPara="1" rIns="72000" wrap="square" tIns="108000">
            <a:noAutofit/>
          </a:bodyPr>
          <a:lstStyle/>
          <a:p>
            <a:pPr indent="-76200" lvl="0" marL="1905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1"/>
          <p:cNvSpPr/>
          <p:nvPr/>
        </p:nvSpPr>
        <p:spPr>
          <a:xfrm>
            <a:off x="609601" y="1989140"/>
            <a:ext cx="5374217" cy="406442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6F6F6"/>
              </a:gs>
            </a:gsLst>
            <a:lin ang="5400000" scaled="0"/>
          </a:gradFill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72000" lIns="108000" spcFirstLastPara="1" rIns="72000" wrap="square" tIns="108000">
            <a:noAutofit/>
          </a:bodyPr>
          <a:lstStyle/>
          <a:p>
            <a:pPr indent="-76200" lvl="0" marL="1905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1"/>
          <p:cNvSpPr txBox="1"/>
          <p:nvPr>
            <p:ph type="title"/>
          </p:nvPr>
        </p:nvSpPr>
        <p:spPr>
          <a:xfrm>
            <a:off x="609600" y="370890"/>
            <a:ext cx="10972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6" name="Google Shape;46;p21"/>
          <p:cNvPicPr preferRelativeResize="0"/>
          <p:nvPr/>
        </p:nvPicPr>
        <p:blipFill rotWithShape="1">
          <a:blip r:embed="rId2">
            <a:alphaModFix/>
          </a:blip>
          <a:srcRect b="78418" l="0" r="0" t="2474"/>
          <a:stretch/>
        </p:blipFill>
        <p:spPr>
          <a:xfrm>
            <a:off x="600013" y="1376361"/>
            <a:ext cx="5431536" cy="6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600013" y="1376361"/>
            <a:ext cx="5386917" cy="635913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1"/>
          <p:cNvSpPr txBox="1"/>
          <p:nvPr>
            <p:ph idx="2" type="body"/>
          </p:nvPr>
        </p:nvSpPr>
        <p:spPr>
          <a:xfrm>
            <a:off x="854013" y="2007297"/>
            <a:ext cx="5142505" cy="3953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algn="l">
              <a:spcBef>
                <a:spcPts val="0"/>
              </a:spcBef>
              <a:spcAft>
                <a:spcPts val="0"/>
              </a:spcAft>
              <a:buSzPts val="2000"/>
              <a:buChar char="•"/>
              <a:defRPr b="0" sz="2000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spcBef>
                <a:spcPts val="0"/>
              </a:spcBef>
              <a:spcAft>
                <a:spcPts val="0"/>
              </a:spcAft>
              <a:buSzPts val="2000"/>
              <a:buChar char="-"/>
              <a:defRPr b="0" sz="2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0"/>
              </a:spcBef>
              <a:spcAft>
                <a:spcPts val="0"/>
              </a:spcAft>
              <a:buSzPts val="2000"/>
              <a:buChar char="•"/>
              <a:defRPr b="0" sz="20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spcBef>
                <a:spcPts val="0"/>
              </a:spcBef>
              <a:spcAft>
                <a:spcPts val="0"/>
              </a:spcAft>
              <a:buSzPts val="2000"/>
              <a:buChar char="-"/>
              <a:defRPr b="0"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b="0" sz="2000"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SzPts val="1600"/>
              <a:buChar char="🕔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SzPts val="1600"/>
              <a:buChar char="🕔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SzPts val="1600"/>
              <a:buChar char="🕔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0"/>
              </a:spcAft>
              <a:buSzPts val="1600"/>
              <a:buChar char="🕔"/>
              <a:defRPr sz="1600"/>
            </a:lvl9pPr>
          </a:lstStyle>
          <a:p/>
        </p:txBody>
      </p:sp>
      <p:sp>
        <p:nvSpPr>
          <p:cNvPr id="49" name="Google Shape;49;p21"/>
          <p:cNvSpPr txBox="1"/>
          <p:nvPr>
            <p:ph idx="3" type="body"/>
          </p:nvPr>
        </p:nvSpPr>
        <p:spPr>
          <a:xfrm>
            <a:off x="6448940" y="2007297"/>
            <a:ext cx="5133461" cy="3953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algn="l">
              <a:spcBef>
                <a:spcPts val="0"/>
              </a:spcBef>
              <a:spcAft>
                <a:spcPts val="0"/>
              </a:spcAft>
              <a:buSzPts val="2000"/>
              <a:buChar char="•"/>
              <a:defRPr b="0" sz="2000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spcBef>
                <a:spcPts val="0"/>
              </a:spcBef>
              <a:spcAft>
                <a:spcPts val="0"/>
              </a:spcAft>
              <a:buSzPts val="2000"/>
              <a:buChar char="-"/>
              <a:defRPr b="0" sz="2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0"/>
              </a:spcBef>
              <a:spcAft>
                <a:spcPts val="0"/>
              </a:spcAft>
              <a:buSzPts val="2000"/>
              <a:buChar char="•"/>
              <a:defRPr b="0" sz="20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spcBef>
                <a:spcPts val="0"/>
              </a:spcBef>
              <a:spcAft>
                <a:spcPts val="0"/>
              </a:spcAft>
              <a:buSzPts val="2000"/>
              <a:buChar char="-"/>
              <a:defRPr b="0"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b="0" sz="2000"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SzPts val="1600"/>
              <a:buChar char="🕔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SzPts val="1600"/>
              <a:buChar char="🕔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SzPts val="1600"/>
              <a:buChar char="🕔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0"/>
              </a:spcAft>
              <a:buSzPts val="1600"/>
              <a:buChar char="🕔"/>
              <a:defRPr sz="1600"/>
            </a:lvl9pPr>
          </a:lstStyle>
          <a:p/>
        </p:txBody>
      </p:sp>
      <p:sp>
        <p:nvSpPr>
          <p:cNvPr id="50" name="Google Shape;50;p21"/>
          <p:cNvSpPr txBox="1"/>
          <p:nvPr>
            <p:ph idx="11" type="ftr"/>
          </p:nvPr>
        </p:nvSpPr>
        <p:spPr>
          <a:xfrm>
            <a:off x="9994901" y="6408738"/>
            <a:ext cx="17907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1" name="Google Shape;51;p21"/>
          <p:cNvPicPr preferRelativeResize="0"/>
          <p:nvPr/>
        </p:nvPicPr>
        <p:blipFill rotWithShape="1">
          <a:blip r:embed="rId2">
            <a:alphaModFix/>
          </a:blip>
          <a:srcRect b="78418" l="0" r="0" t="2474"/>
          <a:stretch/>
        </p:blipFill>
        <p:spPr>
          <a:xfrm>
            <a:off x="6212418" y="1358202"/>
            <a:ext cx="5389490" cy="63093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1"/>
          <p:cNvSpPr txBox="1"/>
          <p:nvPr>
            <p:ph idx="4" type="body"/>
          </p:nvPr>
        </p:nvSpPr>
        <p:spPr>
          <a:xfrm>
            <a:off x="6214991" y="1366918"/>
            <a:ext cx="5386917" cy="605748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2"/>
          <p:cNvPicPr preferRelativeResize="0"/>
          <p:nvPr/>
        </p:nvPicPr>
        <p:blipFill rotWithShape="1">
          <a:blip r:embed="rId2">
            <a:alphaModFix/>
          </a:blip>
          <a:srcRect b="5309" l="9559" r="60670" t="1205"/>
          <a:stretch/>
        </p:blipFill>
        <p:spPr>
          <a:xfrm>
            <a:off x="9430512" y="1116217"/>
            <a:ext cx="2761434" cy="576072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2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9994901" y="6408738"/>
            <a:ext cx="17907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/>
          <p:nvPr>
            <p:ph idx="11" type="ftr"/>
          </p:nvPr>
        </p:nvSpPr>
        <p:spPr>
          <a:xfrm>
            <a:off x="9994901" y="6408738"/>
            <a:ext cx="17907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/>
          <p:nvPr/>
        </p:nvSpPr>
        <p:spPr>
          <a:xfrm>
            <a:off x="4766733" y="1368425"/>
            <a:ext cx="6815667" cy="48006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6F6F6"/>
              </a:gs>
            </a:gsLst>
            <a:lin ang="5400000" scaled="0"/>
          </a:gradFill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72000" lIns="108000" spcFirstLastPara="1" rIns="72000" wrap="square" tIns="108000">
            <a:noAutofit/>
          </a:bodyPr>
          <a:lstStyle/>
          <a:p>
            <a:pPr indent="-76200" lvl="0" marL="1905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4"/>
          <p:cNvSpPr txBox="1"/>
          <p:nvPr>
            <p:ph type="title"/>
          </p:nvPr>
        </p:nvSpPr>
        <p:spPr>
          <a:xfrm>
            <a:off x="609600" y="353260"/>
            <a:ext cx="109728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" type="body"/>
          </p:nvPr>
        </p:nvSpPr>
        <p:spPr>
          <a:xfrm>
            <a:off x="5027809" y="1367673"/>
            <a:ext cx="6554591" cy="4801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algn="l">
              <a:spcBef>
                <a:spcPts val="0"/>
              </a:spcBef>
              <a:spcAft>
                <a:spcPts val="0"/>
              </a:spcAft>
              <a:buSzPts val="2000"/>
              <a:buChar char="•"/>
              <a:defRPr b="0" sz="2000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spcBef>
                <a:spcPts val="0"/>
              </a:spcBef>
              <a:spcAft>
                <a:spcPts val="0"/>
              </a:spcAft>
              <a:buSzPts val="2000"/>
              <a:buChar char="-"/>
              <a:defRPr b="0" sz="200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spcBef>
                <a:spcPts val="0"/>
              </a:spcBef>
              <a:spcAft>
                <a:spcPts val="0"/>
              </a:spcAft>
              <a:buSzPts val="2000"/>
              <a:buChar char="•"/>
              <a:defRPr b="0" sz="20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spcBef>
                <a:spcPts val="0"/>
              </a:spcBef>
              <a:spcAft>
                <a:spcPts val="0"/>
              </a:spcAft>
              <a:buSzPts val="2000"/>
              <a:buChar char="-"/>
              <a:defRPr b="0"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b="0"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SzPts val="2000"/>
              <a:buChar char="🕔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SzPts val="2000"/>
              <a:buChar char="🕔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SzPts val="2000"/>
              <a:buChar char="🕔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0"/>
              </a:spcAft>
              <a:buSzPts val="2000"/>
              <a:buChar char="🕔"/>
              <a:defRPr sz="2000"/>
            </a:lvl9pPr>
          </a:lstStyle>
          <a:p/>
        </p:txBody>
      </p:sp>
      <p:sp>
        <p:nvSpPr>
          <p:cNvPr id="63" name="Google Shape;63;p24"/>
          <p:cNvSpPr txBox="1"/>
          <p:nvPr>
            <p:ph idx="2" type="body"/>
          </p:nvPr>
        </p:nvSpPr>
        <p:spPr>
          <a:xfrm>
            <a:off x="609601" y="1367673"/>
            <a:ext cx="4011084" cy="4801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24"/>
          <p:cNvSpPr txBox="1"/>
          <p:nvPr>
            <p:ph idx="11" type="ftr"/>
          </p:nvPr>
        </p:nvSpPr>
        <p:spPr>
          <a:xfrm>
            <a:off x="9994901" y="6408738"/>
            <a:ext cx="17907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-4233" y="985838"/>
            <a:ext cx="12196233" cy="48752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-4233" y="1"/>
            <a:ext cx="12196233" cy="1120775"/>
          </a:xfrm>
          <a:prstGeom prst="rect">
            <a:avLst/>
          </a:prstGeom>
          <a:gradFill>
            <a:gsLst>
              <a:gs pos="0">
                <a:srgbClr val="F8F8F8"/>
              </a:gs>
              <a:gs pos="100000">
                <a:srgbClr val="D6D6D6"/>
              </a:gs>
            </a:gsLst>
            <a:lin ang="0" scaled="0"/>
          </a:gra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5"/>
          <p:cNvSpPr/>
          <p:nvPr/>
        </p:nvSpPr>
        <p:spPr>
          <a:xfrm>
            <a:off x="2882901" y="6408738"/>
            <a:ext cx="6379633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5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1" type="ftr"/>
          </p:nvPr>
        </p:nvSpPr>
        <p:spPr>
          <a:xfrm>
            <a:off x="9994901" y="6408738"/>
            <a:ext cx="17907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419101" y="1362075"/>
            <a:ext cx="11366500" cy="479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686" y="6045912"/>
            <a:ext cx="2908299" cy="6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5"/>
          <p:cNvPicPr preferRelativeResize="0"/>
          <p:nvPr/>
        </p:nvPicPr>
        <p:blipFill rotWithShape="1">
          <a:blip r:embed="rId2">
            <a:alphaModFix/>
          </a:blip>
          <a:srcRect b="0" l="0" r="32939" t="0"/>
          <a:stretch/>
        </p:blipFill>
        <p:spPr>
          <a:xfrm>
            <a:off x="2281" y="-52375"/>
            <a:ext cx="12192001" cy="1120775"/>
          </a:xfrm>
          <a:prstGeom prst="rect">
            <a:avLst/>
          </a:prstGeom>
          <a:gradFill>
            <a:gsLst>
              <a:gs pos="0">
                <a:srgbClr val="F8F8F8"/>
              </a:gs>
              <a:gs pos="100000">
                <a:srgbClr val="D6D6D6"/>
              </a:gs>
            </a:gsLst>
            <a:lin ang="0" scaled="0"/>
          </a:gradFill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>
            <a:off x="958850" y="2094499"/>
            <a:ext cx="10158329" cy="2467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Template for a 10-Slide Pitch Deck </a:t>
            </a:r>
            <a:br>
              <a:rPr lang="en-US" sz="36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36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>
                <a:latin typeface="Calibri"/>
                <a:ea typeface="Calibri"/>
                <a:cs typeface="Calibri"/>
                <a:sym typeface="Calibri"/>
              </a:rPr>
            </a:b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8) Milestones</a:t>
            </a:r>
            <a:endParaRPr/>
          </a:p>
        </p:txBody>
      </p:sp>
      <p:sp>
        <p:nvSpPr>
          <p:cNvPr id="210" name="Google Shape;210;p10"/>
          <p:cNvSpPr txBox="1"/>
          <p:nvPr>
            <p:ph idx="4294967295" type="body"/>
          </p:nvPr>
        </p:nvSpPr>
        <p:spPr>
          <a:xfrm>
            <a:off x="557139" y="1371600"/>
            <a:ext cx="5303520" cy="64008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Slide Elements</a:t>
            </a:r>
            <a:endParaRPr/>
          </a:p>
        </p:txBody>
      </p:sp>
      <p:sp>
        <p:nvSpPr>
          <p:cNvPr id="211" name="Google Shape;211;p10"/>
          <p:cNvSpPr txBox="1"/>
          <p:nvPr>
            <p:ph idx="4294967295" type="body"/>
          </p:nvPr>
        </p:nvSpPr>
        <p:spPr>
          <a:xfrm>
            <a:off x="557139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Milestones representing the most important objectives of your first 9-12 months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Biggest uncertainties facing the venture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Identified experiments that address these uncertainties, for example: 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Completing a technical proof of concept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Filing for IP protection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Securing a key partner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Delivering you first product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Getting your first customer</a:t>
            </a:r>
            <a:endParaRPr/>
          </a:p>
          <a:p>
            <a:pPr indent="-106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 txBox="1"/>
          <p:nvPr>
            <p:ph idx="4294967295" type="body"/>
          </p:nvPr>
        </p:nvSpPr>
        <p:spPr>
          <a:xfrm>
            <a:off x="6331118" y="1371600"/>
            <a:ext cx="5303520" cy="6400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Keys Success Factors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6331118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demonstration of how milestones achieved to date have advanced the venture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connection between key uncertainties in your venture and future experiments / milestones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raising funds, clear connection between milestones and funding requirements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9) Team: Management and Advisors</a:t>
            </a:r>
            <a:endParaRPr/>
          </a:p>
        </p:txBody>
      </p:sp>
      <p:sp>
        <p:nvSpPr>
          <p:cNvPr id="223" name="Google Shape;223;p11"/>
          <p:cNvSpPr txBox="1"/>
          <p:nvPr>
            <p:ph idx="4294967295" type="body"/>
          </p:nvPr>
        </p:nvSpPr>
        <p:spPr>
          <a:xfrm>
            <a:off x="557139" y="1371600"/>
            <a:ext cx="5303520" cy="64008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Slide Elements</a:t>
            </a:r>
            <a:endParaRPr/>
          </a:p>
        </p:txBody>
      </p:sp>
      <p:sp>
        <p:nvSpPr>
          <p:cNvPr id="224" name="Google Shape;224;p11"/>
          <p:cNvSpPr txBox="1"/>
          <p:nvPr>
            <p:ph idx="4294967295" type="body"/>
          </p:nvPr>
        </p:nvSpPr>
        <p:spPr>
          <a:xfrm>
            <a:off x="557139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List of your current and planned management team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Focus on people who are committed to the venture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List key unfilled roles as TBD and explain approach and timing to fill it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List the current advisors who have a meaningful impact on your venture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For each person listed, describe their key skills and experiences that will impact the venture</a:t>
            </a:r>
            <a:endParaRPr/>
          </a:p>
          <a:p>
            <a:pPr indent="-106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 txBox="1"/>
          <p:nvPr>
            <p:ph idx="4294967295" type="body"/>
          </p:nvPr>
        </p:nvSpPr>
        <p:spPr>
          <a:xfrm>
            <a:off x="6331118" y="1371600"/>
            <a:ext cx="5303520" cy="6400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Keys Success Factors</a:t>
            </a:r>
            <a:endParaRPr/>
          </a:p>
        </p:txBody>
      </p:sp>
      <p:sp>
        <p:nvSpPr>
          <p:cNvPr id="226" name="Google Shape;226;p11"/>
          <p:cNvSpPr txBox="1"/>
          <p:nvPr/>
        </p:nvSpPr>
        <p:spPr>
          <a:xfrm>
            <a:off x="6331118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demonstration of a team with relevant skills and experiences, linked to milestones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demonstration of a set of advisors with relevant skills, experiences, and relationships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understanding of the currently unfilled roles needed for (near-term) success of the venture and a plan to fill them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10) Summary and Next Steps</a:t>
            </a:r>
            <a:endParaRPr/>
          </a:p>
        </p:txBody>
      </p:sp>
      <p:sp>
        <p:nvSpPr>
          <p:cNvPr id="236" name="Google Shape;236;p12"/>
          <p:cNvSpPr txBox="1"/>
          <p:nvPr>
            <p:ph idx="4294967295" type="body"/>
          </p:nvPr>
        </p:nvSpPr>
        <p:spPr>
          <a:xfrm>
            <a:off x="557139" y="1371600"/>
            <a:ext cx="5303520" cy="64008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Slide Elements</a:t>
            </a:r>
            <a:endParaRPr/>
          </a:p>
        </p:txBody>
      </p:sp>
      <p:sp>
        <p:nvSpPr>
          <p:cNvPr id="237" name="Google Shape;237;p12"/>
          <p:cNvSpPr txBox="1"/>
          <p:nvPr>
            <p:ph idx="4294967295" type="body"/>
          </p:nvPr>
        </p:nvSpPr>
        <p:spPr>
          <a:xfrm>
            <a:off x="557139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Summary of the venture pitch and what you have done to date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Outline of next steps </a:t>
            </a: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– effort and resources needed </a:t>
            </a: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the short run and longer run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A specific ask for the audience you are communicating with: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If potential advisors or employees or partners, a specific ask for their participation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If investors, a specific ask on needed funding and statement of how it will be used</a:t>
            </a:r>
            <a:endParaRPr/>
          </a:p>
          <a:p>
            <a:pPr indent="-233363" lvl="1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Contact information for the team lead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2"/>
          <p:cNvSpPr txBox="1"/>
          <p:nvPr>
            <p:ph idx="4294967295" type="body"/>
          </p:nvPr>
        </p:nvSpPr>
        <p:spPr>
          <a:xfrm>
            <a:off x="6331118" y="1371600"/>
            <a:ext cx="5303520" cy="6400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Keys Success Factors</a:t>
            </a:r>
            <a:endParaRPr/>
          </a:p>
        </p:txBody>
      </p:sp>
      <p:sp>
        <p:nvSpPr>
          <p:cNvPr id="239" name="Google Shape;239;p12"/>
          <p:cNvSpPr txBox="1"/>
          <p:nvPr/>
        </p:nvSpPr>
        <p:spPr>
          <a:xfrm>
            <a:off x="6331118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concise and well-structured sum up of your narrative – “tell them what you told them”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articulation of relevant and appropriate specific next steps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clear, compelling, and targeted (to the audience) call to action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Focused on the outcome you want from the pitch – early on, often getting the next meeting</a:t>
            </a:r>
            <a:endParaRPr/>
          </a:p>
          <a:p>
            <a:pPr indent="-106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Recommended Slide: 6a) Use Case Scenario</a:t>
            </a:r>
            <a:endParaRPr/>
          </a:p>
        </p:txBody>
      </p:sp>
      <p:sp>
        <p:nvSpPr>
          <p:cNvPr id="249" name="Google Shape;249;p13"/>
          <p:cNvSpPr txBox="1"/>
          <p:nvPr>
            <p:ph idx="4294967295" type="body"/>
          </p:nvPr>
        </p:nvSpPr>
        <p:spPr>
          <a:xfrm>
            <a:off x="557139" y="1371600"/>
            <a:ext cx="5303520" cy="64008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Slide Elements</a:t>
            </a:r>
            <a:endParaRPr/>
          </a:p>
        </p:txBody>
      </p:sp>
      <p:sp>
        <p:nvSpPr>
          <p:cNvPr id="250" name="Google Shape;250;p13"/>
          <p:cNvSpPr txBox="1"/>
          <p:nvPr>
            <p:ph idx="4294967295" type="body"/>
          </p:nvPr>
        </p:nvSpPr>
        <p:spPr>
          <a:xfrm>
            <a:off x="557139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Describe the key characteristics and needs of your primary target customer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Sketch out a prototypical example of how your product or service would be used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When, where, and how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Key participants in the process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Differentiated from current approach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Share any real world examples of use case(s)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Observations of actual test uses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Interviews with prospective customers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3"/>
          <p:cNvSpPr txBox="1"/>
          <p:nvPr>
            <p:ph idx="4294967295" type="body"/>
          </p:nvPr>
        </p:nvSpPr>
        <p:spPr>
          <a:xfrm>
            <a:off x="6331118" y="1371600"/>
            <a:ext cx="5303520" cy="6400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Keys Success Factors</a:t>
            </a:r>
            <a:endParaRPr/>
          </a:p>
        </p:txBody>
      </p:sp>
      <p:sp>
        <p:nvSpPr>
          <p:cNvPr id="252" name="Google Shape;252;p13"/>
          <p:cNvSpPr txBox="1"/>
          <p:nvPr/>
        </p:nvSpPr>
        <p:spPr>
          <a:xfrm>
            <a:off x="6331118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a well-defined use case that shows a clear impact on an exemplar customer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clear understanding of the customer journey, key pain points, and benefits of your solution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 specific benefits in the user experience over how they operate today 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specific insights gained from in-market experiences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Recommended Slide: 6b) Competitive Comparison</a:t>
            </a:r>
            <a:endParaRPr/>
          </a:p>
        </p:txBody>
      </p:sp>
      <p:sp>
        <p:nvSpPr>
          <p:cNvPr id="262" name="Google Shape;262;p14"/>
          <p:cNvSpPr txBox="1"/>
          <p:nvPr>
            <p:ph idx="4294967295" type="body"/>
          </p:nvPr>
        </p:nvSpPr>
        <p:spPr>
          <a:xfrm>
            <a:off x="557139" y="1371600"/>
            <a:ext cx="5303520" cy="64008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Slide Elements</a:t>
            </a:r>
            <a:endParaRPr/>
          </a:p>
        </p:txBody>
      </p:sp>
      <p:sp>
        <p:nvSpPr>
          <p:cNvPr id="263" name="Google Shape;263;p14"/>
          <p:cNvSpPr txBox="1"/>
          <p:nvPr>
            <p:ph idx="4294967295" type="body"/>
          </p:nvPr>
        </p:nvSpPr>
        <p:spPr>
          <a:xfrm>
            <a:off x="557139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List any direct competitors as well as competing alternatives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well-established they are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services they provide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Provide a comparison of your offering to the competition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E.g., services, features, availability, reliability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Highlight how your approach adds value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State what gives your company an advantage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4"/>
          <p:cNvSpPr txBox="1"/>
          <p:nvPr>
            <p:ph idx="4294967295" type="body"/>
          </p:nvPr>
        </p:nvSpPr>
        <p:spPr>
          <a:xfrm>
            <a:off x="6331118" y="1371600"/>
            <a:ext cx="5303520" cy="6400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Keys Success Factors</a:t>
            </a:r>
            <a:endParaRPr/>
          </a:p>
        </p:txBody>
      </p:sp>
      <p:sp>
        <p:nvSpPr>
          <p:cNvPr id="265" name="Google Shape;265;p14"/>
          <p:cNvSpPr txBox="1"/>
          <p:nvPr/>
        </p:nvSpPr>
        <p:spPr>
          <a:xfrm>
            <a:off x="6331118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that you have a strong understanding of the current market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relevant insights on current (or emergent) competitors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a clear point of differentiation of your business / product / service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Articulate how you are well-positioned to compete and win against the competition</a:t>
            </a:r>
            <a:endParaRPr b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10-Slide Pitch Deck: Approach &amp; Table of Contents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419100" y="1245755"/>
            <a:ext cx="6524625" cy="4774693"/>
            <a:chOff x="298560" y="1245755"/>
            <a:chExt cx="6602754" cy="4774693"/>
          </a:xfrm>
        </p:grpSpPr>
        <p:sp>
          <p:nvSpPr>
            <p:cNvPr id="105" name="Google Shape;105;p2"/>
            <p:cNvSpPr txBox="1"/>
            <p:nvPr/>
          </p:nvSpPr>
          <p:spPr>
            <a:xfrm>
              <a:off x="298560" y="1875899"/>
              <a:ext cx="6602754" cy="4144549"/>
            </a:xfrm>
            <a:prstGeom prst="rect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231775" lvl="0" marL="231775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•"/>
              </a:pPr>
              <a:r>
                <a:rPr b="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pitch deck is a framework for developing and sharing your vision as a venture.</a:t>
              </a:r>
              <a:endParaRPr/>
            </a:p>
            <a:p>
              <a:pPr indent="-231775" lvl="0" marL="231775" marR="0" rtl="0" algn="l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•"/>
              </a:pPr>
              <a:r>
                <a:rPr b="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 is a prototyping tool to test, learn, and improve your ideas.</a:t>
              </a:r>
              <a:endParaRPr/>
            </a:p>
            <a:p>
              <a:pPr indent="-231775" lvl="0" marL="231775" marR="0" rtl="0" algn="l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•"/>
              </a:pPr>
              <a:r>
                <a:rPr b="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goal is to address the question: “What would have to be true for this to work?”</a:t>
              </a:r>
              <a:endParaRPr/>
            </a:p>
            <a:p>
              <a:pPr indent="-231775" lvl="0" marL="231775" marR="0" rtl="0" algn="l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•"/>
              </a:pPr>
              <a:r>
                <a:rPr b="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template is meant to serve as guide and a starting point for the development of your pitch deck.  </a:t>
              </a:r>
              <a:endParaRPr/>
            </a:p>
            <a:p>
              <a:pPr indent="-231775" lvl="0" marL="231775" marR="0" rtl="0" algn="l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•"/>
              </a:pPr>
              <a:r>
                <a:rPr b="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Each slide provides the elements and factors that impact successful communication of your key points.</a:t>
              </a:r>
              <a:endParaRPr/>
            </a:p>
            <a:p>
              <a:pPr indent="-231775" lvl="0" marL="231775" marR="0" rtl="0" algn="l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2000"/>
                <a:buFont typeface="Arial"/>
                <a:buChar char="•"/>
              </a:pPr>
              <a:r>
                <a:rPr b="0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deck should be concise *and* comprehensive, using visuals to communicate when practical.</a:t>
              </a: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298560" y="1245755"/>
              <a:ext cx="6602754" cy="640080"/>
            </a:xfrm>
            <a:prstGeom prst="rect">
              <a:avLst/>
            </a:prstGeom>
            <a:solidFill>
              <a:srgbClr val="7F7F7F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Approach</a:t>
              </a:r>
              <a:endParaRPr/>
            </a:p>
          </p:txBody>
        </p:sp>
      </p:grpSp>
      <p:grpSp>
        <p:nvGrpSpPr>
          <p:cNvPr id="107" name="Google Shape;107;p2"/>
          <p:cNvGrpSpPr/>
          <p:nvPr/>
        </p:nvGrpSpPr>
        <p:grpSpPr>
          <a:xfrm>
            <a:off x="7248525" y="1240787"/>
            <a:ext cx="4537076" cy="4784628"/>
            <a:chOff x="9068844" y="1299351"/>
            <a:chExt cx="2589567" cy="5196952"/>
          </a:xfrm>
        </p:grpSpPr>
        <p:sp>
          <p:nvSpPr>
            <p:cNvPr id="108" name="Google Shape;108;p2"/>
            <p:cNvSpPr txBox="1"/>
            <p:nvPr/>
          </p:nvSpPr>
          <p:spPr>
            <a:xfrm>
              <a:off x="9068844" y="1869474"/>
              <a:ext cx="2589567" cy="4626829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-346075" lvl="0" marL="346075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arenR"/>
              </a:pPr>
              <a:r>
                <a:rPr b="0"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Title Page</a:t>
              </a:r>
              <a:endParaRPr/>
            </a:p>
            <a:p>
              <a:pPr indent="-346075" lvl="0" marL="346075" marR="0" rtl="0" algn="l"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arenR"/>
              </a:pPr>
              <a:r>
                <a:rPr b="0"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Introduction &amp; Elevator Pitch</a:t>
              </a:r>
              <a:endParaRPr/>
            </a:p>
            <a:p>
              <a:pPr indent="-346075" lvl="0" marL="346075" marR="0" rtl="0" algn="l"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arenR"/>
              </a:pPr>
              <a:r>
                <a:rPr b="0"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Problem, Solution, Value Proposition</a:t>
              </a:r>
              <a:endParaRPr/>
            </a:p>
            <a:p>
              <a:pPr indent="-346075" lvl="0" marL="346075" marR="0" rtl="0" algn="l"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arenR"/>
              </a:pPr>
              <a:r>
                <a:rPr b="0"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Target Market</a:t>
              </a:r>
              <a:endParaRPr/>
            </a:p>
            <a:p>
              <a:pPr indent="-346075" lvl="0" marL="346075" marR="0" rtl="0" algn="l"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arenR"/>
              </a:pPr>
              <a:r>
                <a:rPr b="0"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Technology</a:t>
              </a:r>
              <a:endParaRPr/>
            </a:p>
            <a:p>
              <a:pPr indent="-346075" lvl="0" marL="346075" marR="0" rtl="0" algn="l"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arenR"/>
              </a:pPr>
              <a:r>
                <a:rPr b="0"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Business (Revenue) Model</a:t>
              </a:r>
              <a:endParaRPr/>
            </a:p>
            <a:p>
              <a:pPr indent="-346075" lvl="0" marL="346075" marR="0" rtl="0" algn="l"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arenR"/>
              </a:pPr>
              <a:r>
                <a:rPr b="0"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Financial Projections</a:t>
              </a:r>
              <a:endParaRPr/>
            </a:p>
            <a:p>
              <a:pPr indent="-346075" lvl="0" marL="346075" marR="0" rtl="0" algn="l"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arenR"/>
              </a:pPr>
              <a:r>
                <a:rPr b="0"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Milestones</a:t>
              </a:r>
              <a:endParaRPr/>
            </a:p>
            <a:p>
              <a:pPr indent="-346075" lvl="0" marL="346075" marR="0" rtl="0" algn="l"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arenR"/>
              </a:pPr>
              <a:r>
                <a:rPr b="0"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Team: Management and Advisors</a:t>
              </a:r>
              <a:endParaRPr/>
            </a:p>
            <a:p>
              <a:pPr indent="-346075" lvl="0" marL="346075" marR="0" rtl="0" algn="l"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AutoNum type="arabicParenR"/>
              </a:pPr>
              <a:r>
                <a:rPr b="0" lang="en-US"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Summary and Next Steps</a:t>
              </a:r>
              <a:endParaRPr/>
            </a:p>
            <a:p>
              <a:pPr indent="0" lvl="0" marL="0" marR="0" rtl="0" algn="l">
                <a:spcBef>
                  <a:spcPts val="400"/>
                </a:spcBef>
                <a:spcAft>
                  <a:spcPts val="0"/>
                </a:spcAft>
                <a:buClr>
                  <a:srgbClr val="7F7F7F"/>
                </a:buClr>
                <a:buSzPts val="1800"/>
                <a:buFont typeface="Noto Sans Symbols"/>
                <a:buNone/>
              </a:pPr>
              <a:r>
                <a:rPr b="0" i="1"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Recommended Slides: 6a) User Scenarios;</a:t>
              </a:r>
              <a:br>
                <a:rPr b="0" i="1"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1" lang="en-US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6b) Competitive Comparison </a:t>
              </a:r>
              <a:endParaRPr b="1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9068844" y="1299351"/>
              <a:ext cx="2589567" cy="695240"/>
            </a:xfrm>
            <a:prstGeom prst="rect">
              <a:avLst/>
            </a:prstGeom>
            <a:solidFill>
              <a:srgbClr val="006A7F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Table of Contents</a:t>
              </a:r>
              <a:endParaRPr/>
            </a:p>
          </p:txBody>
        </p:sp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1) Title Page</a:t>
            </a:r>
            <a:endParaRPr/>
          </a:p>
        </p:txBody>
      </p:sp>
      <p:sp>
        <p:nvSpPr>
          <p:cNvPr id="119" name="Google Shape;119;p3"/>
          <p:cNvSpPr txBox="1"/>
          <p:nvPr>
            <p:ph idx="4294967295" type="body"/>
          </p:nvPr>
        </p:nvSpPr>
        <p:spPr>
          <a:xfrm>
            <a:off x="557139" y="1371600"/>
            <a:ext cx="5303520" cy="64008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Slide Elements</a:t>
            </a:r>
            <a:endParaRPr/>
          </a:p>
        </p:txBody>
      </p:sp>
      <p:sp>
        <p:nvSpPr>
          <p:cNvPr id="120" name="Google Shape;120;p3"/>
          <p:cNvSpPr txBox="1"/>
          <p:nvPr>
            <p:ph idx="4294967295" type="body"/>
          </p:nvPr>
        </p:nvSpPr>
        <p:spPr>
          <a:xfrm>
            <a:off x="557139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Company name and contact information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Names and contact information for the founding team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Company logo (if developed)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Company website (if established)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21" name="Google Shape;121;p3"/>
          <p:cNvSpPr txBox="1"/>
          <p:nvPr>
            <p:ph idx="4294967295" type="body"/>
          </p:nvPr>
        </p:nvSpPr>
        <p:spPr>
          <a:xfrm>
            <a:off x="6331118" y="1371600"/>
            <a:ext cx="5303520" cy="6400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Key Success Factors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6331118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Well-thought-out company name – and a clear rationale you can share for why you chose it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 graphic visuals – a logo and appropriate design motif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you can direct interested parties to for more information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2) Introduction &amp; Elevator Pitch</a:t>
            </a:r>
            <a:endParaRPr/>
          </a:p>
        </p:txBody>
      </p:sp>
      <p:sp>
        <p:nvSpPr>
          <p:cNvPr id="132" name="Google Shape;132;p4"/>
          <p:cNvSpPr txBox="1"/>
          <p:nvPr>
            <p:ph idx="4294967295" type="body"/>
          </p:nvPr>
        </p:nvSpPr>
        <p:spPr>
          <a:xfrm>
            <a:off x="557139" y="1371600"/>
            <a:ext cx="5303520" cy="64008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Slide Elements</a:t>
            </a:r>
            <a:endParaRPr/>
          </a:p>
        </p:txBody>
      </p:sp>
      <p:sp>
        <p:nvSpPr>
          <p:cNvPr id="133" name="Google Shape;133;p4"/>
          <p:cNvSpPr txBox="1"/>
          <p:nvPr>
            <p:ph idx="4294967295" type="body"/>
          </p:nvPr>
        </p:nvSpPr>
        <p:spPr>
          <a:xfrm>
            <a:off x="557139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A brief description of: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hat the company does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or whom (the customer), and 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hy it is valuable / important to them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The c</a:t>
            </a: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urrent status of the venture: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has been completed to date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Key milestones being worked on Any significant accomplishments/</a:t>
            </a:r>
            <a:endParaRPr/>
          </a:p>
        </p:txBody>
      </p:sp>
      <p:sp>
        <p:nvSpPr>
          <p:cNvPr id="134" name="Google Shape;134;p4"/>
          <p:cNvSpPr txBox="1"/>
          <p:nvPr>
            <p:ph idx="4294967295" type="body"/>
          </p:nvPr>
        </p:nvSpPr>
        <p:spPr>
          <a:xfrm>
            <a:off x="6331118" y="1371600"/>
            <a:ext cx="5303520" cy="6400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Keys Success Factors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6331118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Clarity and focus in the pitch – easy to follow and understand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Suggests an intriguing opportunity – “I want to know more”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relevant achievements to show progress – “This is real”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3) Problem, Solution, Value Proposition</a:t>
            </a:r>
            <a:endParaRPr/>
          </a:p>
        </p:txBody>
      </p:sp>
      <p:sp>
        <p:nvSpPr>
          <p:cNvPr id="145" name="Google Shape;145;p5"/>
          <p:cNvSpPr txBox="1"/>
          <p:nvPr>
            <p:ph idx="4294967295" type="body"/>
          </p:nvPr>
        </p:nvSpPr>
        <p:spPr>
          <a:xfrm>
            <a:off x="557139" y="1371600"/>
            <a:ext cx="5303520" cy="64008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Slide Elements</a:t>
            </a:r>
            <a:endParaRPr/>
          </a:p>
        </p:txBody>
      </p:sp>
      <p:sp>
        <p:nvSpPr>
          <p:cNvPr id="146" name="Google Shape;146;p5"/>
          <p:cNvSpPr txBox="1"/>
          <p:nvPr>
            <p:ph idx="4294967295" type="body"/>
          </p:nvPr>
        </p:nvSpPr>
        <p:spPr>
          <a:xfrm>
            <a:off x="557139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Define the problem you are addressing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Who has the problem, and 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badly they have it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Explain what your solution is and how it addresses the problem 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Identify your value proposition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you will deliver value to your customer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it is different from what they do today to solve the problem</a:t>
            </a:r>
            <a:endParaRPr/>
          </a:p>
        </p:txBody>
      </p:sp>
      <p:sp>
        <p:nvSpPr>
          <p:cNvPr id="147" name="Google Shape;147;p5"/>
          <p:cNvSpPr txBox="1"/>
          <p:nvPr>
            <p:ph idx="4294967295" type="body"/>
          </p:nvPr>
        </p:nvSpPr>
        <p:spPr>
          <a:xfrm>
            <a:off x="6331118" y="1371600"/>
            <a:ext cx="5303520" cy="6400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Keys Success Factors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6331118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statement of the problem that makes evident why it is an impactful issue to address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articulation of the proposed solution and how it addresses the problem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reasons why the customer will find your solution more compelling than other options</a:t>
            </a:r>
            <a:endParaRPr b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4) Target Market</a:t>
            </a:r>
            <a:endParaRPr/>
          </a:p>
        </p:txBody>
      </p:sp>
      <p:sp>
        <p:nvSpPr>
          <p:cNvPr id="158" name="Google Shape;158;p6"/>
          <p:cNvSpPr txBox="1"/>
          <p:nvPr>
            <p:ph idx="4294967295" type="body"/>
          </p:nvPr>
        </p:nvSpPr>
        <p:spPr>
          <a:xfrm>
            <a:off x="557139" y="1371600"/>
            <a:ext cx="5303520" cy="64008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Slide Elements</a:t>
            </a:r>
            <a:endParaRPr/>
          </a:p>
        </p:txBody>
      </p:sp>
      <p:sp>
        <p:nvSpPr>
          <p:cNvPr id="159" name="Google Shape;159;p6"/>
          <p:cNvSpPr txBox="1"/>
          <p:nvPr>
            <p:ph idx="4294967295" type="body"/>
          </p:nvPr>
        </p:nvSpPr>
        <p:spPr>
          <a:xfrm>
            <a:off x="557139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Identify who your customer is and how many of them there are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Distinguish – as appropriate – any differences between your customer and your user</a:t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State how you will reach your customers – your “go-to-market” efforts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Share insights that you have gained from customer engagement – interviews, surveys, proof of concept usage, etc.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Identify key options / competitors serving these customers today</a:t>
            </a:r>
            <a:endParaRPr/>
          </a:p>
        </p:txBody>
      </p:sp>
      <p:sp>
        <p:nvSpPr>
          <p:cNvPr id="160" name="Google Shape;160;p6"/>
          <p:cNvSpPr txBox="1"/>
          <p:nvPr>
            <p:ph idx="4294967295" type="body"/>
          </p:nvPr>
        </p:nvSpPr>
        <p:spPr>
          <a:xfrm>
            <a:off x="6331118" y="1371600"/>
            <a:ext cx="5303520" cy="6400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Keys Success Factors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6331118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and specific definition of who the customer is -- relevant segmentation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Demonstrated understanding of the relative size of the potential market, including your TAM / SAM / SOM progression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Articulation of the unique characteristics to reach and message your target customers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specific feedback / milestones from customer engagement to date</a:t>
            </a:r>
            <a:endParaRPr/>
          </a:p>
          <a:p>
            <a:pPr indent="-223838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‐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Proof points </a:t>
            </a:r>
            <a:endParaRPr/>
          </a:p>
          <a:p>
            <a:pPr indent="-223838" lvl="1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‐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Lessons learned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5) Technology</a:t>
            </a:r>
            <a:endParaRPr/>
          </a:p>
        </p:txBody>
      </p:sp>
      <p:sp>
        <p:nvSpPr>
          <p:cNvPr id="171" name="Google Shape;171;p7"/>
          <p:cNvSpPr txBox="1"/>
          <p:nvPr>
            <p:ph idx="4294967295" type="body"/>
          </p:nvPr>
        </p:nvSpPr>
        <p:spPr>
          <a:xfrm>
            <a:off x="557139" y="1371600"/>
            <a:ext cx="5303520" cy="64008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Slide Elements</a:t>
            </a:r>
            <a:endParaRPr/>
          </a:p>
        </p:txBody>
      </p:sp>
      <p:sp>
        <p:nvSpPr>
          <p:cNvPr id="172" name="Google Shape;172;p7"/>
          <p:cNvSpPr txBox="1"/>
          <p:nvPr>
            <p:ph idx="4294967295" type="body"/>
          </p:nvPr>
        </p:nvSpPr>
        <p:spPr>
          <a:xfrm>
            <a:off x="557139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Identify the core technology behind your offering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it is and what it does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When it will work and scale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Share what makes this solution effective, unique, and defensible from competitors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Distinguishing value of your technology</a:t>
            </a:r>
            <a:endParaRPr/>
          </a:p>
          <a:p>
            <a:pPr indent="-223838" lvl="1" marL="45720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‐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Any IP such as patents or trade secrets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Articulate the relative maturity / readiness of your core technology</a:t>
            </a:r>
            <a:endParaRPr/>
          </a:p>
        </p:txBody>
      </p:sp>
      <p:sp>
        <p:nvSpPr>
          <p:cNvPr id="173" name="Google Shape;173;p7"/>
          <p:cNvSpPr txBox="1"/>
          <p:nvPr>
            <p:ph idx="4294967295" type="body"/>
          </p:nvPr>
        </p:nvSpPr>
        <p:spPr>
          <a:xfrm>
            <a:off x="6331118" y="1371600"/>
            <a:ext cx="5303520" cy="6400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Keys Success Factors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6331118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explanation (ideally visual) of your underlying technology, process, system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demonstration of the unique characteristics of your approach and how they benefit customer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accomplishments in validating the technology and articulation of next steps 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 description of any patent or other protectable assets you have or are pursuing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6) Business (Revenue) Model</a:t>
            </a:r>
            <a:endParaRPr/>
          </a:p>
        </p:txBody>
      </p:sp>
      <p:sp>
        <p:nvSpPr>
          <p:cNvPr id="184" name="Google Shape;184;p8"/>
          <p:cNvSpPr txBox="1"/>
          <p:nvPr>
            <p:ph idx="4294967295" type="body"/>
          </p:nvPr>
        </p:nvSpPr>
        <p:spPr>
          <a:xfrm>
            <a:off x="557139" y="1371600"/>
            <a:ext cx="5303520" cy="64008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Slide Elements</a:t>
            </a:r>
            <a:endParaRPr/>
          </a:p>
        </p:txBody>
      </p:sp>
      <p:sp>
        <p:nvSpPr>
          <p:cNvPr id="185" name="Google Shape;185;p8"/>
          <p:cNvSpPr txBox="1"/>
          <p:nvPr>
            <p:ph idx="4294967295" type="body"/>
          </p:nvPr>
        </p:nvSpPr>
        <p:spPr>
          <a:xfrm>
            <a:off x="557139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The approach you are taking to drive revenue – how you will make money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The resources you need – financial, material –to deliver your business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The scale of the business – how big the market is and how big your business is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When the business be up and running</a:t>
            </a:r>
            <a:endParaRPr/>
          </a:p>
        </p:txBody>
      </p:sp>
      <p:sp>
        <p:nvSpPr>
          <p:cNvPr id="186" name="Google Shape;186;p8"/>
          <p:cNvSpPr txBox="1"/>
          <p:nvPr>
            <p:ph idx="4294967295" type="body"/>
          </p:nvPr>
        </p:nvSpPr>
        <p:spPr>
          <a:xfrm>
            <a:off x="6331118" y="1371600"/>
            <a:ext cx="5303520" cy="6400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Keys Success Factors</a:t>
            </a:r>
            <a:endParaRPr/>
          </a:p>
        </p:txBody>
      </p:sp>
      <p:sp>
        <p:nvSpPr>
          <p:cNvPr id="187" name="Google Shape;187;p8"/>
          <p:cNvSpPr txBox="1"/>
          <p:nvPr/>
        </p:nvSpPr>
        <p:spPr>
          <a:xfrm>
            <a:off x="6331118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explanation of what your business model is and how it is appropriate for your customer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rationale for how you developed initial thoughts on revenue, pricing, and costs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Demonstration of key factors driving the current and future market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accomplishments in validating the business model and articulation of next steps </a:t>
            </a:r>
            <a:endParaRPr/>
          </a:p>
          <a:p>
            <a:pPr indent="-106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>
            <p:ph type="title"/>
          </p:nvPr>
        </p:nvSpPr>
        <p:spPr>
          <a:xfrm>
            <a:off x="419101" y="141288"/>
            <a:ext cx="113665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7) Financial Projections</a:t>
            </a:r>
            <a:endParaRPr/>
          </a:p>
        </p:txBody>
      </p:sp>
      <p:sp>
        <p:nvSpPr>
          <p:cNvPr id="197" name="Google Shape;197;p9"/>
          <p:cNvSpPr txBox="1"/>
          <p:nvPr>
            <p:ph idx="4294967295" type="body"/>
          </p:nvPr>
        </p:nvSpPr>
        <p:spPr>
          <a:xfrm>
            <a:off x="557139" y="1371600"/>
            <a:ext cx="5303520" cy="64008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Slide Elements</a:t>
            </a:r>
            <a:endParaRPr/>
          </a:p>
        </p:txBody>
      </p:sp>
      <p:sp>
        <p:nvSpPr>
          <p:cNvPr id="198" name="Google Shape;198;p9"/>
          <p:cNvSpPr txBox="1"/>
          <p:nvPr>
            <p:ph idx="4294967295" type="body"/>
          </p:nvPr>
        </p:nvSpPr>
        <p:spPr>
          <a:xfrm>
            <a:off x="557139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A table showing projections of revenue, expenses, and net income of the venture over the next 5 years, with focus on:</a:t>
            </a:r>
            <a:endParaRPr/>
          </a:p>
          <a:p>
            <a:pPr indent="-233362" lvl="1" marL="4238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The 3 most important drivers impacting revenue and expenses </a:t>
            </a:r>
            <a:endParaRPr/>
          </a:p>
          <a:p>
            <a:pPr indent="-233362" lvl="1" marL="4238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How these will change over the 5 years </a:t>
            </a:r>
            <a:endParaRPr/>
          </a:p>
          <a:p>
            <a:pPr indent="-233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lang="en-US" sz="2000">
                <a:latin typeface="Calibri"/>
                <a:ea typeface="Calibri"/>
                <a:cs typeface="Calibri"/>
                <a:sym typeface="Calibri"/>
              </a:rPr>
              <a:t>The amount of funding the company </a:t>
            </a:r>
            <a:r>
              <a:rPr b="0" lang="en-US">
                <a:latin typeface="Calibri"/>
                <a:ea typeface="Calibri"/>
                <a:cs typeface="Calibri"/>
                <a:sym typeface="Calibri"/>
              </a:rPr>
              <a:t>will need and when it will need it</a:t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-106363" lvl="0" marL="233363" rtl="0" algn="l">
              <a:spcBef>
                <a:spcPts val="60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 txBox="1"/>
          <p:nvPr>
            <p:ph idx="4294967295" type="body"/>
          </p:nvPr>
        </p:nvSpPr>
        <p:spPr>
          <a:xfrm>
            <a:off x="6331118" y="1371600"/>
            <a:ext cx="5303520" cy="6400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400">
                <a:solidFill>
                  <a:schemeClr val="lt1"/>
                </a:solidFill>
              </a:rPr>
              <a:t>Keys Success Factors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6331118" y="2011680"/>
            <a:ext cx="5303520" cy="4023360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3363" lvl="0" marL="233363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orderly and easy to follow table showing the flow of funds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rationale about the key drivers and assumptions, and how they change over time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Demonstrated clarity and completeness of thought and insights from the model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communication of timing and need for funds and what they will pay for</a:t>
            </a:r>
            <a:endParaRPr/>
          </a:p>
          <a:p>
            <a:pPr indent="-233363" lvl="0" marL="233363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b="0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accomplishments in validating the financial plan and articulation of next steps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Load">
  <a:themeElements>
    <a:clrScheme name="Custom 2">
      <a:dk1>
        <a:srgbClr val="000000"/>
      </a:dk1>
      <a:lt1>
        <a:srgbClr val="FFFFFF"/>
      </a:lt1>
      <a:dk2>
        <a:srgbClr val="008EAA"/>
      </a:dk2>
      <a:lt2>
        <a:srgbClr val="FEA501"/>
      </a:lt2>
      <a:accent1>
        <a:srgbClr val="008EAA"/>
      </a:accent1>
      <a:accent2>
        <a:srgbClr val="008EAA"/>
      </a:accent2>
      <a:accent3>
        <a:srgbClr val="FFFFFF"/>
      </a:accent3>
      <a:accent4>
        <a:srgbClr val="000000"/>
      </a:accent4>
      <a:accent5>
        <a:srgbClr val="AAB7D5"/>
      </a:accent5>
      <a:accent6>
        <a:srgbClr val="008EAA"/>
      </a:accent6>
      <a:hlink>
        <a:srgbClr val="69A2E1"/>
      </a:hlink>
      <a:folHlink>
        <a:srgbClr val="9DC2E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2009-09-11T17:03:28Z</dcterms:created>
  <dc:creator>JPD</dc:creator>
</cp:coreProperties>
</file>